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64" r:id="rId3"/>
    <p:sldId id="263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787" r:id="rId12"/>
    <p:sldId id="272" r:id="rId13"/>
    <p:sldId id="259" r:id="rId14"/>
    <p:sldId id="733" r:id="rId15"/>
    <p:sldId id="766" r:id="rId16"/>
    <p:sldId id="770" r:id="rId17"/>
    <p:sldId id="768" r:id="rId18"/>
    <p:sldId id="771" r:id="rId19"/>
    <p:sldId id="789" r:id="rId20"/>
    <p:sldId id="773" r:id="rId21"/>
    <p:sldId id="774" r:id="rId22"/>
    <p:sldId id="775" r:id="rId23"/>
    <p:sldId id="776" r:id="rId24"/>
    <p:sldId id="788" r:id="rId25"/>
    <p:sldId id="786" r:id="rId26"/>
    <p:sldId id="777" r:id="rId27"/>
    <p:sldId id="26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7"/>
    <p:restoredTop sz="94617"/>
  </p:normalViewPr>
  <p:slideViewPr>
    <p:cSldViewPr snapToGrid="0" snapToObjects="1">
      <p:cViewPr varScale="1">
        <p:scale>
          <a:sx n="131" d="100"/>
          <a:sy n="131" d="100"/>
        </p:scale>
        <p:origin x="1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01864-C83D-CE47-BA9D-909D3F8E0E04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6A10B-6846-C345-B327-A8BED8297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97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13" Type="http://schemas.openxmlformats.org/officeDocument/2006/relationships/image" Target="../media/image35.tiff"/><Relationship Id="rId3" Type="http://schemas.openxmlformats.org/officeDocument/2006/relationships/image" Target="../media/image30.png"/><Relationship Id="rId7" Type="http://schemas.openxmlformats.org/officeDocument/2006/relationships/image" Target="../media/image29.tiff"/><Relationship Id="rId12" Type="http://schemas.openxmlformats.org/officeDocument/2006/relationships/image" Target="../media/image34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11" Type="http://schemas.openxmlformats.org/officeDocument/2006/relationships/image" Target="../media/image33.tiff"/><Relationship Id="rId5" Type="http://schemas.openxmlformats.org/officeDocument/2006/relationships/image" Target="../media/image32.png"/><Relationship Id="rId10" Type="http://schemas.openxmlformats.org/officeDocument/2006/relationships/image" Target="../media/image32.tiff"/><Relationship Id="rId4" Type="http://schemas.openxmlformats.org/officeDocument/2006/relationships/image" Target="../media/image31.png"/><Relationship Id="rId9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3F0D-9C21-404E-870E-8B208F09B5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Series: UNIT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77610-B46E-2C4F-B958-125CCFE48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Session</a:t>
            </a:r>
          </a:p>
        </p:txBody>
      </p:sp>
    </p:spTree>
    <p:extLst>
      <p:ext uri="{BB962C8B-B14F-4D97-AF65-F5344CB8AC3E}">
        <p14:creationId xmlns:p14="http://schemas.microsoft.com/office/powerpoint/2010/main" val="729096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8FEA-AF5D-534F-8E94-E36C6AA1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423B0-8928-254C-A5E9-D4239B6F4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Part 1 and Part 2</a:t>
            </a:r>
          </a:p>
          <a:p>
            <a:pPr marL="514350" indent="-514350">
              <a:buAutoNum type="arabicPeriod"/>
            </a:pPr>
            <a:r>
              <a:rPr lang="en-US" dirty="0"/>
              <a:t>Plot the realization from each csv file.  </a:t>
            </a:r>
          </a:p>
          <a:p>
            <a:pPr marL="514350" indent="-514350">
              <a:buAutoNum type="arabicPeriod"/>
            </a:pPr>
            <a:r>
              <a:rPr lang="en-US" dirty="0"/>
              <a:t>Use Filters and other tools now at your disposal to try and diagnose the frequency or frequencies in the data.</a:t>
            </a:r>
          </a:p>
          <a:p>
            <a:pPr marL="514350" indent="-514350">
              <a:buAutoNum type="arabicPeriod"/>
            </a:pPr>
            <a:r>
              <a:rPr lang="en-US" dirty="0"/>
              <a:t>Create a PowerPoint (Just one for the group.) for your reference and to possibly share with the class.</a:t>
            </a:r>
          </a:p>
        </p:txBody>
      </p:sp>
    </p:spTree>
    <p:extLst>
      <p:ext uri="{BB962C8B-B14F-4D97-AF65-F5344CB8AC3E}">
        <p14:creationId xmlns:p14="http://schemas.microsoft.com/office/powerpoint/2010/main" val="3984727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09645B-3ED8-434B-9A46-576F8677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2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81744E-836F-8E47-9694-2C2E89E02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Compare and check your answers for the worksheet.  Make sure it all makes sense … we will be using these ideas extensively. </a:t>
            </a:r>
          </a:p>
          <a:p>
            <a:pPr marL="514350" indent="-514350">
              <a:buAutoNum type="arabicPeriod"/>
            </a:pPr>
            <a:r>
              <a:rPr lang="en-US" dirty="0"/>
              <a:t>Move on to the two Questions (a-e for both).</a:t>
            </a:r>
          </a:p>
          <a:p>
            <a:pPr marL="514350" indent="-514350">
              <a:buAutoNum type="arabicPeriod"/>
            </a:pPr>
            <a:r>
              <a:rPr lang="en-US" dirty="0"/>
              <a:t>If there is time… play with </a:t>
            </a:r>
            <a:r>
              <a:rPr lang="en-US" dirty="0" err="1"/>
              <a:t>gen.arma.wge</a:t>
            </a:r>
            <a:r>
              <a:rPr lang="en-US" dirty="0"/>
              <a:t>, </a:t>
            </a:r>
            <a:r>
              <a:rPr lang="en-US" dirty="0" err="1"/>
              <a:t>plotts.sample.wge</a:t>
            </a:r>
            <a:r>
              <a:rPr lang="en-US" dirty="0"/>
              <a:t> and </a:t>
            </a:r>
            <a:r>
              <a:rPr lang="en-US" dirty="0" err="1"/>
              <a:t>plotts.true.wge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5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2">
            <a:extLst>
              <a:ext uri="{FF2B5EF4-FFF2-40B4-BE49-F238E27FC236}">
                <a16:creationId xmlns:a16="http://schemas.microsoft.com/office/drawing/2014/main" id="{8009B7F1-20C9-8B4A-912A-E2A55C4CF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905" y="224135"/>
            <a:ext cx="3951012" cy="523220"/>
          </a:xfrm>
          <a:prstGeom prst="rect">
            <a:avLst/>
          </a:prstGeom>
          <a:noFill/>
          <a:ln w="25400">
            <a:solidFill>
              <a:srgbClr val="F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</a:rPr>
              <a:t>AR(1):  </a:t>
            </a:r>
            <a:r>
              <a:rPr lang="en-US" sz="2800" b="1" i="1" dirty="0">
                <a:solidFill>
                  <a:srgbClr val="0000FB"/>
                </a:solidFill>
                <a:latin typeface="Times New Roman" pitchFamily="18" charset="0"/>
              </a:rPr>
              <a:t>X</a:t>
            </a:r>
            <a:r>
              <a:rPr lang="en-US" sz="900" b="1" i="1" dirty="0">
                <a:solidFill>
                  <a:srgbClr val="0000FB"/>
                </a:solidFill>
                <a:latin typeface="Times New Roman" pitchFamily="18" charset="0"/>
              </a:rPr>
              <a:t> </a:t>
            </a:r>
            <a:r>
              <a:rPr lang="en-US" sz="2800" b="1" i="1" baseline="-25000" dirty="0">
                <a:solidFill>
                  <a:srgbClr val="0000FB"/>
                </a:solidFill>
                <a:latin typeface="Times New Roman" pitchFamily="18" charset="0"/>
              </a:rPr>
              <a:t>t</a:t>
            </a:r>
            <a:r>
              <a:rPr lang="en-US" sz="2800" b="1" dirty="0">
                <a:solidFill>
                  <a:srgbClr val="0000FB"/>
                </a:solidFill>
              </a:rPr>
              <a:t> </a:t>
            </a:r>
            <a:r>
              <a:rPr lang="en-US" sz="2800" dirty="0">
                <a:solidFill>
                  <a:srgbClr val="0000FB"/>
                </a:solidFill>
                <a:cs typeface="Arial" charset="0"/>
              </a:rPr>
              <a:t>–</a:t>
            </a:r>
            <a:r>
              <a:rPr lang="en-US" sz="2800" b="1" dirty="0">
                <a:solidFill>
                  <a:srgbClr val="0000FB"/>
                </a:solidFill>
                <a:cs typeface="Arial" charset="0"/>
              </a:rPr>
              <a:t> </a:t>
            </a:r>
            <a:r>
              <a:rPr lang="el-GR" sz="28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4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8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7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sz="7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800" b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b="1" i="1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b="1" i="1" baseline="-25000" dirty="0">
                <a:solidFill>
                  <a:srgbClr val="0000FB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l-GR" sz="2800" b="1" dirty="0">
              <a:solidFill>
                <a:srgbClr val="0000FB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179355F8-FD17-4B49-A18F-E09E5A1FF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369" y="838201"/>
            <a:ext cx="41611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Stationarity:</a:t>
            </a: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399739F3-FE12-B042-BCAE-E297DB942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905" y="2425868"/>
            <a:ext cx="59243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Autocorrelation: </a:t>
            </a:r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160920EC-8823-6248-A8BD-07D9F3B07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738" y="5943600"/>
            <a:ext cx="68638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 has a peak at </a:t>
            </a:r>
            <a:r>
              <a:rPr lang="en-US" sz="2400" i="1" dirty="0">
                <a:latin typeface="Times New Roman" pitchFamily="18" charset="0"/>
              </a:rPr>
              <a:t>f </a:t>
            </a:r>
            <a:r>
              <a:rPr lang="en-US" sz="2400" dirty="0">
                <a:latin typeface="Times New Roman" pitchFamily="18" charset="0"/>
              </a:rPr>
              <a:t>= 0 (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 </a:t>
            </a:r>
            <a:r>
              <a:rPr lang="en-US" sz="2400" dirty="0">
                <a:latin typeface="Symbol" pitchFamily="18" charset="2"/>
              </a:rPr>
              <a:t>&gt; 0)  </a:t>
            </a:r>
            <a:r>
              <a:rPr lang="en-US" sz="2400" i="1" dirty="0">
                <a:latin typeface="Times New Roman" pitchFamily="18" charset="0"/>
              </a:rPr>
              <a:t> </a:t>
            </a:r>
            <a:r>
              <a:rPr lang="en-US" sz="2400" dirty="0"/>
              <a:t>or </a:t>
            </a:r>
            <a:r>
              <a:rPr lang="en-US" sz="2400" i="1" dirty="0">
                <a:latin typeface="Times New Roman" pitchFamily="18" charset="0"/>
              </a:rPr>
              <a:t>f</a:t>
            </a:r>
            <a:r>
              <a:rPr lang="en-US" sz="2400" dirty="0">
                <a:latin typeface="Times New Roman" pitchFamily="18" charset="0"/>
              </a:rPr>
              <a:t> = .5 (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</a:t>
            </a:r>
            <a:r>
              <a:rPr lang="en-US" sz="2400" dirty="0">
                <a:latin typeface="Symbol" pitchFamily="18" charset="2"/>
              </a:rPr>
              <a:t> &lt; 0) </a:t>
            </a:r>
          </a:p>
        </p:txBody>
      </p:sp>
      <p:sp>
        <p:nvSpPr>
          <p:cNvPr id="22" name="Text Box 21">
            <a:extLst>
              <a:ext uri="{FF2B5EF4-FFF2-40B4-BE49-F238E27FC236}">
                <a16:creationId xmlns:a16="http://schemas.microsoft.com/office/drawing/2014/main" id="{31EA9F5B-4245-084B-8709-01AB987AF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908" y="3276600"/>
            <a:ext cx="402007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damped exponential </a:t>
            </a:r>
          </a:p>
          <a:p>
            <a:r>
              <a:rPr lang="en-US" sz="2400" dirty="0"/>
              <a:t>      (oscillating if 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/>
              <a:t>1</a:t>
            </a:r>
            <a:r>
              <a:rPr lang="en-US" sz="2400" dirty="0"/>
              <a:t> &lt;0)</a:t>
            </a:r>
            <a:endParaRPr lang="en-US" sz="2400" baseline="-25000" dirty="0">
              <a:latin typeface="Symbol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25">
                <a:extLst>
                  <a:ext uri="{FF2B5EF4-FFF2-40B4-BE49-F238E27FC236}">
                    <a16:creationId xmlns:a16="http://schemas.microsoft.com/office/drawing/2014/main" id="{E89E4BB8-8796-5644-8F0A-D98DC27DF2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1067" y="1409700"/>
                <a:ext cx="4065231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w="25400">
                    <a:solidFill>
                      <a:srgbClr val="FC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Stationary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iff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| &lt; 1</a:t>
                </a:r>
              </a:p>
            </p:txBody>
          </p:sp>
        </mc:Choice>
        <mc:Fallback xmlns="">
          <p:sp>
            <p:nvSpPr>
              <p:cNvPr id="23" name="Text Box 25">
                <a:extLst>
                  <a:ext uri="{FF2B5EF4-FFF2-40B4-BE49-F238E27FC236}">
                    <a16:creationId xmlns:a16="http://schemas.microsoft.com/office/drawing/2014/main" id="{E89E4BB8-8796-5644-8F0A-D98DC27DF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1067" y="1409700"/>
                <a:ext cx="4065231" cy="461665"/>
              </a:xfrm>
              <a:prstGeom prst="rect">
                <a:avLst/>
              </a:prstGeom>
              <a:blipFill>
                <a:blip r:embed="rId2"/>
                <a:stretch>
                  <a:fillRect l="-2181" t="-8108" b="-270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C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28">
            <a:extLst>
              <a:ext uri="{FF2B5EF4-FFF2-40B4-BE49-F238E27FC236}">
                <a16:creationId xmlns:a16="http://schemas.microsoft.com/office/drawing/2014/main" id="{4C40F137-F8BA-DC40-920F-F116AB19B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368" y="4034135"/>
            <a:ext cx="43198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Realizations look like:</a:t>
            </a:r>
          </a:p>
        </p:txBody>
      </p:sp>
      <p:sp>
        <p:nvSpPr>
          <p:cNvPr id="25" name="Text Box 30">
            <a:extLst>
              <a:ext uri="{FF2B5EF4-FFF2-40B4-BE49-F238E27FC236}">
                <a16:creationId xmlns:a16="http://schemas.microsoft.com/office/drawing/2014/main" id="{3E7515FD-AAD1-D048-915D-EFA574562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419600"/>
            <a:ext cx="8110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  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</a:t>
            </a:r>
            <a:r>
              <a:rPr lang="en-US" sz="2400" dirty="0">
                <a:latin typeface="Symbol" pitchFamily="18" charset="2"/>
              </a:rPr>
              <a:t>&gt; 0 :  </a:t>
            </a:r>
            <a:r>
              <a:rPr lang="en-US" sz="2400" dirty="0"/>
              <a:t>Wandering</a:t>
            </a:r>
          </a:p>
        </p:txBody>
      </p:sp>
      <p:sp>
        <p:nvSpPr>
          <p:cNvPr id="26" name="Text Box 31">
            <a:extLst>
              <a:ext uri="{FF2B5EF4-FFF2-40B4-BE49-F238E27FC236}">
                <a16:creationId xmlns:a16="http://schemas.microsoft.com/office/drawing/2014/main" id="{B82F5A00-0870-D644-9D46-D291052D8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738" y="4876800"/>
            <a:ext cx="81106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  </a:t>
            </a:r>
            <a:r>
              <a:rPr lang="en-US" sz="2400" i="1" dirty="0">
                <a:latin typeface="Symbol" pitchFamily="18" charset="2"/>
              </a:rPr>
              <a:t>j</a:t>
            </a:r>
            <a:r>
              <a:rPr lang="en-US" sz="2400" baseline="-25000" dirty="0">
                <a:latin typeface="Symbol" pitchFamily="18" charset="2"/>
              </a:rPr>
              <a:t>1 </a:t>
            </a:r>
            <a:r>
              <a:rPr lang="en-US" sz="2400" dirty="0">
                <a:latin typeface="Symbol" pitchFamily="18" charset="2"/>
              </a:rPr>
              <a:t>&lt; 0 :  </a:t>
            </a:r>
            <a:r>
              <a:rPr lang="en-US" sz="2400" dirty="0"/>
              <a:t>Oscillating </a:t>
            </a:r>
          </a:p>
        </p:txBody>
      </p:sp>
      <p:sp>
        <p:nvSpPr>
          <p:cNvPr id="27" name="Text Box 32">
            <a:extLst>
              <a:ext uri="{FF2B5EF4-FFF2-40B4-BE49-F238E27FC236}">
                <a16:creationId xmlns:a16="http://schemas.microsoft.com/office/drawing/2014/main" id="{4F7B8832-50AB-0D47-A39A-B036D7563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708" y="5562601"/>
            <a:ext cx="225688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0000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Spectrum: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634144-AF9E-C746-8534-83A3B53E2B21}"/>
                  </a:ext>
                </a:extLst>
              </p:cNvPr>
              <p:cNvSpPr txBox="1"/>
              <p:nvPr/>
            </p:nvSpPr>
            <p:spPr bwMode="auto">
              <a:xfrm>
                <a:off x="919152" y="2885182"/>
                <a:ext cx="3521614" cy="438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i="1" dirty="0">
                              <a:latin typeface="Symbol" pitchFamily="18" charset="2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800" baseline="-25000" dirty="0">
                              <a:latin typeface="Symbol" pitchFamily="18" charset="2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p>
                      </m:sSup>
                      <m:r>
                        <a:rPr lang="en-US" sz="2800" b="0" i="1" baseline="-25000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𝑓𝑜𝑟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≥1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634144-AF9E-C746-8534-83A3B53E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9152" y="2885182"/>
                <a:ext cx="3521614" cy="438582"/>
              </a:xfrm>
              <a:prstGeom prst="rect">
                <a:avLst/>
              </a:prstGeom>
              <a:blipFill>
                <a:blip r:embed="rId3"/>
                <a:stretch>
                  <a:fillRect b="-527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383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 1a: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Which is the characteristic equation?</a:t>
                </a: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.8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.8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+.8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blipFill>
                <a:blip r:embed="rId2"/>
                <a:stretch>
                  <a:fillRect l="-1302" t="-815" r="-2171" b="-10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680113" y="2974075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0113" y="2974075"/>
                <a:ext cx="2919645" cy="430887"/>
              </a:xfrm>
              <a:prstGeom prst="rect">
                <a:avLst/>
              </a:prstGeom>
              <a:blipFill>
                <a:blip r:embed="rId3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551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1b: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root of the equation.  (Short Answer)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659876-DA21-534F-B56B-F0D2BD667FC9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659876-DA21-534F-B56B-F0D2BD667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699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1c:</a:t>
            </a:r>
          </a:p>
          <a:p>
            <a:pPr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is the inverse(absolute reciprocal) of the root: |r|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?  (Short Answer).  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1243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1d: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 a series generated by this model stationary?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546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1e: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tswge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create a realization from this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=−.8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919645" cy="430887"/>
              </a:xfrm>
              <a:prstGeom prst="rect">
                <a:avLst/>
              </a:prstGeom>
              <a:blipFill>
                <a:blip r:embed="rId2"/>
                <a:stretch>
                  <a:fillRect l="-2174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66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/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/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Question 2a: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Find and use the characteristic equation to answer the following questions about the AR(1) model:</a:t>
                </a: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Which is the characteristic equation?</a:t>
                </a: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+.92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.92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+.92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ts val="1200"/>
                  </a:spcBef>
                  <a:buFontTx/>
                  <a:buAutoNum type="alphaU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6BAAE-626F-7C41-ABE1-798054676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472" y="523488"/>
                <a:ext cx="8763000" cy="6217087"/>
              </a:xfrm>
              <a:prstGeom prst="rect">
                <a:avLst/>
              </a:prstGeom>
              <a:blipFill>
                <a:blip r:embed="rId2"/>
                <a:stretch>
                  <a:fillRect l="-1302" t="-815" r="-2171" b="-10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DB4F9B-E6BA-C646-BCD4-6404E37DA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3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30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D4DB-8BD6-A649-9E48-BB16A708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41B16-C93A-104F-ADB0-F4B1D4275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609" y="1485970"/>
            <a:ext cx="3254233" cy="1932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AC9497-3212-2D41-9470-73560CE0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034" y="3418171"/>
            <a:ext cx="6477000" cy="208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3C6EAE-27B1-424F-8F9D-DD742A8A2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00" y="5670929"/>
            <a:ext cx="3225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62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2b: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root of the equation.  (Short Answer)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E76F2E-E06D-E84A-BFA4-FF612FBDDFF5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E76F2E-E06D-E84A-BFA4-FF612FBDD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028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2c: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inverse of the root: |r|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  (Short Answer).  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2C2677-A448-8240-999F-44AF44FAAECE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2C2677-A448-8240-999F-44AF44FAA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214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2d: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 the series stationary?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75CE00-EA92-034F-83EB-4E7457144EC0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75CE00-EA92-034F-83EB-4E7457144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049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6BAAE-626F-7C41-ABE1-798054676B52}"/>
              </a:ext>
            </a:extLst>
          </p:cNvPr>
          <p:cNvSpPr txBox="1"/>
          <p:nvPr/>
        </p:nvSpPr>
        <p:spPr bwMode="auto">
          <a:xfrm>
            <a:off x="347472" y="523488"/>
            <a:ext cx="8763000" cy="38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Question 2e: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 and use the characteristic equation to answer the following questions about the AR(1) model:</a:t>
            </a: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ts val="12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tswge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create a realization from this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095D2-CF06-3B4B-9632-020EAEB85ABD}"/>
                  </a:ext>
                </a:extLst>
              </p:cNvPr>
              <p:cNvSpPr txBox="1"/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−.92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6095D2-CF06-3B4B-9632-020EAEB85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" y="3124200"/>
                <a:ext cx="2850716" cy="430887"/>
              </a:xfrm>
              <a:prstGeom prst="rect">
                <a:avLst/>
              </a:prstGeom>
              <a:blipFill>
                <a:blip r:embed="rId2"/>
                <a:stretch>
                  <a:fillRect l="-2232" b="-142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941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09645B-3ED8-434B-9A46-576F8677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94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6D66-626D-D646-9664-F31D56C7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501E9-D833-7C41-B7BF-848875BB3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76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0D83-F16F-1C4D-B80F-1218FB1BB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60" y="92376"/>
            <a:ext cx="7886700" cy="1325563"/>
          </a:xfrm>
        </p:spPr>
        <p:txBody>
          <a:bodyPr/>
          <a:lstStyle/>
          <a:p>
            <a:r>
              <a:rPr lang="en-US" dirty="0"/>
              <a:t>AR(1)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AA8E5-74F7-A249-9D48-EB3CB01E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56705" y="1498920"/>
            <a:ext cx="4531729" cy="7810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Match the model with the realization or </a:t>
            </a:r>
          </a:p>
          <a:p>
            <a:pPr marL="0" indent="0" algn="ctr">
              <a:buNone/>
            </a:pPr>
            <a:r>
              <a:rPr lang="en-US" sz="1600" dirty="0"/>
              <a:t>ACF or Spectral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A57966-7F4C-174B-AF0C-4BDEDFD609BD}"/>
                  </a:ext>
                </a:extLst>
              </p:cNvPr>
              <p:cNvSpPr txBox="1"/>
              <p:nvPr/>
            </p:nvSpPr>
            <p:spPr bwMode="auto">
              <a:xfrm>
                <a:off x="434454" y="2766828"/>
                <a:ext cx="247471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=−.99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A57966-7F4C-174B-AF0C-4BDEDFD60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4" y="2766828"/>
                <a:ext cx="2474716" cy="307777"/>
              </a:xfrm>
              <a:prstGeom prst="rect">
                <a:avLst/>
              </a:prstGeom>
              <a:blipFill>
                <a:blip r:embed="rId2"/>
                <a:stretch>
                  <a:fillRect l="-510" b="-1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BED1B-A80E-184C-AA23-4FC866244571}"/>
                  </a:ext>
                </a:extLst>
              </p:cNvPr>
              <p:cNvSpPr txBox="1"/>
              <p:nvPr/>
            </p:nvSpPr>
            <p:spPr bwMode="auto">
              <a:xfrm>
                <a:off x="434453" y="3772959"/>
                <a:ext cx="21342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3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6BED1B-A80E-184C-AA23-4FC86624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3" y="3772959"/>
                <a:ext cx="2134238" cy="307777"/>
              </a:xfrm>
              <a:prstGeom prst="rect">
                <a:avLst/>
              </a:prstGeom>
              <a:blipFill>
                <a:blip r:embed="rId3"/>
                <a:stretch>
                  <a:fillRect l="-1775" b="-1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36DA4-6213-7C48-9329-599148650139}"/>
                  </a:ext>
                </a:extLst>
              </p:cNvPr>
              <p:cNvSpPr txBox="1"/>
              <p:nvPr/>
            </p:nvSpPr>
            <p:spPr bwMode="auto">
              <a:xfrm>
                <a:off x="434453" y="4743074"/>
                <a:ext cx="226017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=.95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36DA4-6213-7C48-9329-59914865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4453" y="4743074"/>
                <a:ext cx="2260171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ADCB47-3666-C941-BB6A-33E228B32BCF}"/>
                  </a:ext>
                </a:extLst>
              </p:cNvPr>
              <p:cNvSpPr txBox="1"/>
              <p:nvPr/>
            </p:nvSpPr>
            <p:spPr bwMode="auto">
              <a:xfrm>
                <a:off x="404063" y="5749205"/>
                <a:ext cx="250510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=1.1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ADCB47-3666-C941-BB6A-33E228B3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4063" y="5749205"/>
                <a:ext cx="2505107" cy="307777"/>
              </a:xfrm>
              <a:prstGeom prst="rect">
                <a:avLst/>
              </a:prstGeom>
              <a:blipFill>
                <a:blip r:embed="rId5"/>
                <a:stretch>
                  <a:fillRect t="-8000" b="-36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75746A7-6558-1041-A819-6DC230823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4039" y="356949"/>
            <a:ext cx="2285747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8DEDC-4ABC-6047-A5D0-DE1DA383D5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038" y="1910660"/>
            <a:ext cx="2353411" cy="1364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937759-12C9-E648-A5B8-A688D2FDED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6006" y="3712114"/>
            <a:ext cx="2485957" cy="14416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AEDDB8-ADA5-4940-AA72-0D8E13C290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7" b="15872"/>
          <a:stretch/>
        </p:blipFill>
        <p:spPr>
          <a:xfrm>
            <a:off x="3914909" y="374110"/>
            <a:ext cx="2349162" cy="14355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D1BFC-494C-684E-A281-0B2D0AE66A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4507" y="2347677"/>
            <a:ext cx="2318108" cy="1344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D04491-E5A9-2649-8079-2E0C40A6DB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5327" y="3483307"/>
            <a:ext cx="2425643" cy="1406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5E8519-4E54-EB44-884F-06D9591B19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9437" y="5313978"/>
            <a:ext cx="2533178" cy="1469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8E79B0-F757-F142-9E7B-6C5284F607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4537" y="5408083"/>
            <a:ext cx="2514177" cy="1458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CF039F-DB17-8F47-A3A2-7704E4F88620}"/>
              </a:ext>
            </a:extLst>
          </p:cNvPr>
          <p:cNvSpPr txBox="1"/>
          <p:nvPr/>
        </p:nvSpPr>
        <p:spPr>
          <a:xfrm>
            <a:off x="3647380" y="233060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9468DF-D623-3C49-8A79-542A2BCD94F9}"/>
              </a:ext>
            </a:extLst>
          </p:cNvPr>
          <p:cNvSpPr txBox="1"/>
          <p:nvPr/>
        </p:nvSpPr>
        <p:spPr>
          <a:xfrm>
            <a:off x="3636006" y="1995898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A2854D-97B4-9D49-A20F-76AAF02D0B46}"/>
              </a:ext>
            </a:extLst>
          </p:cNvPr>
          <p:cNvSpPr txBox="1"/>
          <p:nvPr/>
        </p:nvSpPr>
        <p:spPr>
          <a:xfrm>
            <a:off x="3435317" y="3612331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D635DF-F355-C341-8EF5-5B88D76A566C}"/>
              </a:ext>
            </a:extLst>
          </p:cNvPr>
          <p:cNvSpPr txBox="1"/>
          <p:nvPr/>
        </p:nvSpPr>
        <p:spPr>
          <a:xfrm>
            <a:off x="3402623" y="5161578"/>
            <a:ext cx="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E4D250-77A4-6B49-9FA3-76F404273056}"/>
              </a:ext>
            </a:extLst>
          </p:cNvPr>
          <p:cNvSpPr txBox="1"/>
          <p:nvPr/>
        </p:nvSpPr>
        <p:spPr>
          <a:xfrm>
            <a:off x="6264071" y="265353"/>
            <a:ext cx="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8D2261-18D2-C541-948D-72CB00FDFEFE}"/>
              </a:ext>
            </a:extLst>
          </p:cNvPr>
          <p:cNvSpPr txBox="1"/>
          <p:nvPr/>
        </p:nvSpPr>
        <p:spPr>
          <a:xfrm>
            <a:off x="6358200" y="2127075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B60B44-E127-0245-9A09-3857F5FA5D58}"/>
              </a:ext>
            </a:extLst>
          </p:cNvPr>
          <p:cNvSpPr txBox="1"/>
          <p:nvPr/>
        </p:nvSpPr>
        <p:spPr>
          <a:xfrm>
            <a:off x="6264071" y="3743508"/>
            <a:ext cx="41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3386E7-E702-C447-AF57-D1D835326F45}"/>
              </a:ext>
            </a:extLst>
          </p:cNvPr>
          <p:cNvSpPr txBox="1"/>
          <p:nvPr/>
        </p:nvSpPr>
        <p:spPr>
          <a:xfrm>
            <a:off x="6355036" y="5108311"/>
            <a:ext cx="38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</a:t>
            </a:r>
          </a:p>
        </p:txBody>
      </p:sp>
    </p:spTree>
    <p:extLst>
      <p:ext uri="{BB962C8B-B14F-4D97-AF65-F5344CB8AC3E}">
        <p14:creationId xmlns:p14="http://schemas.microsoft.com/office/powerpoint/2010/main" val="2378227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91B59-752A-054D-AEC7-1464B898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9144000" cy="1325563"/>
          </a:xfrm>
        </p:spPr>
        <p:txBody>
          <a:bodyPr/>
          <a:lstStyle/>
          <a:p>
            <a:r>
              <a:rPr lang="en-US" dirty="0"/>
              <a:t>End Breakout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ECD9F-2FDD-FE41-A2F6-F85C882C0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41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1C1B-246A-0A45-823B-71BFA51B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Density and Linear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780DF-8CC7-7745-9957-66FAE294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015" y="1523783"/>
            <a:ext cx="3620262" cy="138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16445-43C0-E84F-9D4C-8790A55ED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992" y="4350787"/>
            <a:ext cx="5438013" cy="1082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7AE61B-91A1-6049-B802-205AA8119B1B}"/>
              </a:ext>
            </a:extLst>
          </p:cNvPr>
          <p:cNvSpPr txBox="1"/>
          <p:nvPr/>
        </p:nvSpPr>
        <p:spPr>
          <a:xfrm>
            <a:off x="2674959" y="6168790"/>
            <a:ext cx="4899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squared frequency response function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6BCD52-66E4-9848-9FED-F6BBC9948CFA}"/>
              </a:ext>
            </a:extLst>
          </p:cNvPr>
          <p:cNvCxnSpPr/>
          <p:nvPr/>
        </p:nvCxnSpPr>
        <p:spPr>
          <a:xfrm flipH="1" flipV="1">
            <a:off x="4708478" y="5295333"/>
            <a:ext cx="354841" cy="6540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CF88B6-47A7-B04F-BE28-FAE73923E68C}"/>
              </a:ext>
            </a:extLst>
          </p:cNvPr>
          <p:cNvSpPr txBox="1"/>
          <p:nvPr/>
        </p:nvSpPr>
        <p:spPr>
          <a:xfrm>
            <a:off x="2674959" y="3563293"/>
            <a:ext cx="4899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frequency response function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1C702A-B5F1-CC48-81C9-BE5A5C4CEDD8}"/>
              </a:ext>
            </a:extLst>
          </p:cNvPr>
          <p:cNvCxnSpPr/>
          <p:nvPr/>
        </p:nvCxnSpPr>
        <p:spPr>
          <a:xfrm flipH="1" flipV="1">
            <a:off x="4708478" y="2867260"/>
            <a:ext cx="354841" cy="6540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E36B-5D64-8448-8A10-0F6C74C99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41" y="378774"/>
            <a:ext cx="8133213" cy="1325563"/>
          </a:xfrm>
        </p:spPr>
        <p:txBody>
          <a:bodyPr/>
          <a:lstStyle/>
          <a:p>
            <a:pPr algn="ctr"/>
            <a:r>
              <a:rPr lang="en-US" dirty="0"/>
              <a:t>Ideal Frequency Response Function</a:t>
            </a:r>
            <a:br>
              <a:rPr lang="en-US" dirty="0"/>
            </a:br>
            <a:r>
              <a:rPr lang="en-US" dirty="0"/>
              <a:t>(Low Pass)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31591-3390-1740-9D8D-1B7B73E9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339" y="2060814"/>
            <a:ext cx="4092179" cy="1494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09FD6-A15B-574C-97CC-E5F7AB16B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27"/>
          <a:stretch/>
        </p:blipFill>
        <p:spPr>
          <a:xfrm>
            <a:off x="3006330" y="3637034"/>
            <a:ext cx="2910196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01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E36B-5D64-8448-8A10-0F6C74C99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41" y="310534"/>
            <a:ext cx="8133213" cy="1325563"/>
          </a:xfrm>
        </p:spPr>
        <p:txBody>
          <a:bodyPr/>
          <a:lstStyle/>
          <a:p>
            <a:pPr algn="ctr"/>
            <a:r>
              <a:rPr lang="en-US" dirty="0"/>
              <a:t>Ideal Frequency Response Function</a:t>
            </a:r>
            <a:br>
              <a:rPr lang="en-US" dirty="0"/>
            </a:br>
            <a:r>
              <a:rPr lang="en-US" dirty="0"/>
              <a:t>(Band Pass)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31591-3390-1740-9D8D-1B7B73E9E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624"/>
          <a:stretch/>
        </p:blipFill>
        <p:spPr>
          <a:xfrm>
            <a:off x="2415339" y="1801505"/>
            <a:ext cx="2716219" cy="14943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652BEB-E544-0641-BA66-8FEE534D4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401" y="3609738"/>
            <a:ext cx="3438053" cy="2860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89A5C4-1C55-0A48-853F-BEE54E2F63CC}"/>
                  </a:ext>
                </a:extLst>
              </p:cNvPr>
              <p:cNvSpPr txBox="1"/>
              <p:nvPr/>
            </p:nvSpPr>
            <p:spPr>
              <a:xfrm>
                <a:off x="4933666" y="2115403"/>
                <a:ext cx="1141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89A5C4-1C55-0A48-853F-BEE54E2F6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666" y="2115403"/>
                <a:ext cx="1141659" cy="276999"/>
              </a:xfrm>
              <a:prstGeom prst="rect">
                <a:avLst/>
              </a:prstGeom>
              <a:blipFill>
                <a:blip r:embed="rId4"/>
                <a:stretch>
                  <a:fillRect r="-3297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8ABE96-7B8D-D341-9876-2ED02C0FCF1A}"/>
                  </a:ext>
                </a:extLst>
              </p:cNvPr>
              <p:cNvSpPr txBox="1"/>
              <p:nvPr/>
            </p:nvSpPr>
            <p:spPr>
              <a:xfrm>
                <a:off x="5059896" y="2641214"/>
                <a:ext cx="1087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𝑜𝑡h𝑒𝑟𝑤𝑖𝑠𝑒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8ABE96-7B8D-D341-9876-2ED02C0FC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896" y="2641214"/>
                <a:ext cx="1087092" cy="276999"/>
              </a:xfrm>
              <a:prstGeom prst="rect">
                <a:avLst/>
              </a:prstGeom>
              <a:blipFill>
                <a:blip r:embed="rId5"/>
                <a:stretch>
                  <a:fillRect l="-3448" r="-344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DBE6BF9-9550-D745-B60B-198F4AF17E2A}"/>
              </a:ext>
            </a:extLst>
          </p:cNvPr>
          <p:cNvSpPr/>
          <p:nvPr/>
        </p:nvSpPr>
        <p:spPr>
          <a:xfrm>
            <a:off x="1987187" y="6285176"/>
            <a:ext cx="5907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butterworth.wge</a:t>
            </a:r>
            <a:r>
              <a:rPr lang="en-US" dirty="0"/>
              <a:t>(</a:t>
            </a:r>
            <a:r>
              <a:rPr lang="en-US" dirty="0" err="1"/>
              <a:t>x,order</a:t>
            </a:r>
            <a:r>
              <a:rPr lang="en-US" dirty="0"/>
              <a:t> = 10, type = “pass”, cutoff = c(.1,.2))</a:t>
            </a:r>
          </a:p>
        </p:txBody>
      </p:sp>
    </p:spTree>
    <p:extLst>
      <p:ext uri="{BB962C8B-B14F-4D97-AF65-F5344CB8AC3E}">
        <p14:creationId xmlns:p14="http://schemas.microsoft.com/office/powerpoint/2010/main" val="401250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0043-7178-D740-9DC0-CCB67DA2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3364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Frequency Response Function </a:t>
            </a:r>
            <a:br>
              <a:rPr lang="en-US" dirty="0"/>
            </a:br>
            <a:r>
              <a:rPr lang="en-US" dirty="0"/>
              <a:t>(High Pass)</a:t>
            </a:r>
            <a:br>
              <a:rPr lang="en-US" dirty="0"/>
            </a:br>
            <a:r>
              <a:rPr lang="en-US" dirty="0"/>
              <a:t>First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9173E-BE07-384D-B70A-988793C49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410" y="1874933"/>
            <a:ext cx="3514582" cy="2778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AE06C5-604C-914A-BEF8-5C268C17B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28" y="4302254"/>
            <a:ext cx="2800820" cy="2432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9DB7B8-8007-3046-9660-A0B5678DC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937" y="4581982"/>
            <a:ext cx="2796135" cy="21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1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D000-63A1-3447-8C57-992AA2CF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Frequency Response Function </a:t>
            </a:r>
            <a:br>
              <a:rPr lang="en-US" dirty="0"/>
            </a:br>
            <a:r>
              <a:rPr lang="en-US" dirty="0"/>
              <a:t>(Low Pass)</a:t>
            </a:r>
            <a:br>
              <a:rPr lang="en-US" dirty="0"/>
            </a:br>
            <a:r>
              <a:rPr lang="en-US" dirty="0"/>
              <a:t>Moving Average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E6E78-0DC7-A34C-A592-3C472A8B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6" y="2101756"/>
            <a:ext cx="4513877" cy="3452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F7DD8C-1309-3644-8DBB-944E60689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573" y="5828368"/>
            <a:ext cx="4748502" cy="605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1AEBEE-2195-9B45-8E02-A3EDD608A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875" y="2101756"/>
            <a:ext cx="4658361" cy="357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EB83-33EF-BE44-90E5-1F90FFA6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Butterworth Filters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93DC8-218F-F14D-9146-DF7B5CA6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257" y="1359095"/>
            <a:ext cx="5990514" cy="5333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5D179-2444-F045-84CE-B03BC99D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66" y="1969732"/>
            <a:ext cx="2311400" cy="130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B6771-D6D2-0F41-8792-C60465865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66" y="3839854"/>
            <a:ext cx="22987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DC49-FA02-634A-AE98-3EB8751F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Butterworth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1F238-C5E5-A941-A84E-3988B3A8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515040"/>
            <a:ext cx="2743200" cy="222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47C7B7-75E4-AE49-81C9-42A8BB1E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32" y="1435856"/>
            <a:ext cx="6692900" cy="3276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4C19AC-F919-4B4C-A88C-5105DA15DD20}"/>
              </a:ext>
            </a:extLst>
          </p:cNvPr>
          <p:cNvSpPr/>
          <p:nvPr/>
        </p:nvSpPr>
        <p:spPr>
          <a:xfrm>
            <a:off x="3371850" y="5256958"/>
            <a:ext cx="5369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butterworth.wge</a:t>
            </a:r>
            <a:r>
              <a:rPr lang="en-US" dirty="0"/>
              <a:t>(</a:t>
            </a:r>
            <a:r>
              <a:rPr lang="en-US" dirty="0" err="1"/>
              <a:t>x,order</a:t>
            </a:r>
            <a:r>
              <a:rPr lang="en-US" dirty="0"/>
              <a:t> = 10, type = “low”, cutoff = .2)</a:t>
            </a:r>
          </a:p>
        </p:txBody>
      </p:sp>
    </p:spTree>
    <p:extLst>
      <p:ext uri="{BB962C8B-B14F-4D97-AF65-F5344CB8AC3E}">
        <p14:creationId xmlns:p14="http://schemas.microsoft.com/office/powerpoint/2010/main" val="10244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4830</TotalTime>
  <Words>824</Words>
  <Application>Microsoft Macintosh PowerPoint</Application>
  <PresentationFormat>On-screen Show (4:3)</PresentationFormat>
  <Paragraphs>134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Symbol</vt:lpstr>
      <vt:lpstr>Times New Roman</vt:lpstr>
      <vt:lpstr>2U</vt:lpstr>
      <vt:lpstr>Time Series: UNIT 3</vt:lpstr>
      <vt:lpstr>Linear Filters</vt:lpstr>
      <vt:lpstr>Spectral Density and Linear Filters</vt:lpstr>
      <vt:lpstr>Ideal Frequency Response Function (Low Pass)</vt:lpstr>
      <vt:lpstr>Ideal Frequency Response Function (Band Pass)</vt:lpstr>
      <vt:lpstr>Frequency Response Function  (High Pass) First Difference</vt:lpstr>
      <vt:lpstr>Frequency Response Function  (Low Pass) Moving Average</vt:lpstr>
      <vt:lpstr>Butterworth Filters</vt:lpstr>
      <vt:lpstr>Butterworth Filter</vt:lpstr>
      <vt:lpstr>BreakOut1</vt:lpstr>
      <vt:lpstr>End Break Out 1</vt:lpstr>
      <vt:lpstr>Break Out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Break Out 2</vt:lpstr>
      <vt:lpstr>Break Out 3</vt:lpstr>
      <vt:lpstr>AR(1) Matching</vt:lpstr>
      <vt:lpstr>End Breakout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Series: UNIT 3</dc:title>
  <dc:creator>Microsoft Office User</dc:creator>
  <cp:lastModifiedBy>Microsoft Office User</cp:lastModifiedBy>
  <cp:revision>27</cp:revision>
  <dcterms:created xsi:type="dcterms:W3CDTF">2019-05-21T11:33:36Z</dcterms:created>
  <dcterms:modified xsi:type="dcterms:W3CDTF">2020-01-22T02:26:42Z</dcterms:modified>
</cp:coreProperties>
</file>